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raphik Medium"/>
        <a:ea typeface="Graphik Medium"/>
        <a:cs typeface="Graphik Medium"/>
        <a:sym typeface="Graphik Medium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raphik Medium"/>
        <a:ea typeface="Graphik Medium"/>
        <a:cs typeface="Graphik Medium"/>
        <a:sym typeface="Graphik Medium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raphik Medium"/>
        <a:ea typeface="Graphik Medium"/>
        <a:cs typeface="Graphik Medium"/>
        <a:sym typeface="Graphik Medium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raphik Medium"/>
        <a:ea typeface="Graphik Medium"/>
        <a:cs typeface="Graphik Medium"/>
        <a:sym typeface="Graphik Medium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raphik Medium"/>
        <a:ea typeface="Graphik Medium"/>
        <a:cs typeface="Graphik Medium"/>
        <a:sym typeface="Graphik Medium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raphik Medium"/>
        <a:ea typeface="Graphik Medium"/>
        <a:cs typeface="Graphik Medium"/>
        <a:sym typeface="Graphik Medium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raphik Medium"/>
        <a:ea typeface="Graphik Medium"/>
        <a:cs typeface="Graphik Medium"/>
        <a:sym typeface="Graphik Medium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raphik Medium"/>
        <a:ea typeface="Graphik Medium"/>
        <a:cs typeface="Graphik Medium"/>
        <a:sym typeface="Graphik Medium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raphik Medium"/>
        <a:ea typeface="Graphik Medium"/>
        <a:cs typeface="Graphik Medium"/>
        <a:sym typeface="Graphik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381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381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381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381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381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381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660B13"/>
          </a:solidFill>
        </a:fill>
      </a:tcStyle>
    </a:band2H>
    <a:firstCol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0B13"/>
          </a:solidFill>
        </a:fill>
      </a:tcStyle>
    </a:lastRow>
    <a:firstRow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38100" cap="flat">
              <a:solidFill>
                <a:srgbClr val="660B13"/>
              </a:solidFill>
              <a:prstDash val="solid"/>
              <a:round/>
            </a:ln>
          </a:top>
          <a:bottom>
            <a:ln w="127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Graphik"/>
          <a:ea typeface="Graphik"/>
          <a:cs typeface="Graphik"/>
        </a:font>
        <a:srgbClr val="660B13"/>
      </a:tcTxStyle>
      <a:tcStyle>
        <a:tcBdr>
          <a:left>
            <a:ln w="12700" cap="flat">
              <a:solidFill>
                <a:srgbClr val="660B13"/>
              </a:solidFill>
              <a:prstDash val="solid"/>
              <a:round/>
            </a:ln>
          </a:left>
          <a:right>
            <a:ln w="12700" cap="flat">
              <a:solidFill>
                <a:srgbClr val="660B13"/>
              </a:solidFill>
              <a:prstDash val="solid"/>
              <a:round/>
            </a:ln>
          </a:right>
          <a:top>
            <a:ln w="12700" cap="flat">
              <a:solidFill>
                <a:srgbClr val="660B13"/>
              </a:solidFill>
              <a:prstDash val="solid"/>
              <a:round/>
            </a:ln>
          </a:top>
          <a:bottom>
            <a:ln w="38100" cap="flat">
              <a:solidFill>
                <a:srgbClr val="660B13"/>
              </a:solidFill>
              <a:prstDash val="solid"/>
              <a:round/>
            </a:ln>
          </a:bottom>
          <a:insideH>
            <a:ln w="12700" cap="flat">
              <a:solidFill>
                <a:srgbClr val="660B13"/>
              </a:solidFill>
              <a:prstDash val="solid"/>
              <a:round/>
            </a:ln>
          </a:insideH>
          <a:insideV>
            <a:ln w="12700" cap="flat">
              <a:solidFill>
                <a:srgbClr val="660B1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Unnecessarily extra long title of presentation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Unnecessarily extra long title of presentation</a:t>
            </a:r>
          </a:p>
        </p:txBody>
      </p:sp>
      <p:sp>
        <p:nvSpPr>
          <p:cNvPr id="15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INDIANA UNIVERSITY BLOOMINGTON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6" name="Text Placeholder 19"/>
          <p:cNvSpPr/>
          <p:nvPr>
            <p:ph type="body" sz="quarter" idx="21" hasCustomPrompt="1"/>
          </p:nvPr>
        </p:nvSpPr>
        <p:spPr>
          <a:xfrm>
            <a:off x="530694" y="2443858"/>
            <a:ext cx="7734221" cy="252411"/>
          </a:xfrm>
          <a:prstGeom prst="rect">
            <a:avLst/>
          </a:prstGeom>
        </p:spPr>
        <p:txBody>
          <a:bodyPr/>
          <a:lstStyle>
            <a:lvl1pPr defTabSz="297179">
              <a:spcBef>
                <a:spcPts val="1100"/>
              </a:spcBef>
              <a:defRPr b="0" spc="0"/>
            </a:lvl1pPr>
          </a:lstStyle>
          <a:p>
            <a:pPr/>
            <a:r>
              <a:t>SUBHEAD OR NAME OF SCHOOL, DEPARTMENT, OR UNIT</a:t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bg>
      <p:bgPr>
        <a:solidFill>
          <a:srgbClr val="660B1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ection Heading"/>
          <p:cNvSpPr txBox="1"/>
          <p:nvPr>
            <p:ph type="title" hasCustomPrompt="1"/>
          </p:nvPr>
        </p:nvSpPr>
        <p:spPr>
          <a:xfrm>
            <a:off x="506694" y="2274522"/>
            <a:ext cx="6802482" cy="656912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</a:lvl1pPr>
          </a:lstStyle>
          <a:p>
            <a:pPr/>
            <a:r>
              <a:t>Section Heading</a:t>
            </a:r>
          </a:p>
        </p:txBody>
      </p:sp>
      <p:sp>
        <p:nvSpPr>
          <p:cNvPr id="25" name="Body Level One…"/>
          <p:cNvSpPr txBox="1"/>
          <p:nvPr>
            <p:ph type="body" sz="quarter" idx="1" hasCustomPrompt="1"/>
          </p:nvPr>
        </p:nvSpPr>
        <p:spPr>
          <a:xfrm>
            <a:off x="526131" y="2031338"/>
            <a:ext cx="3700463" cy="252414"/>
          </a:xfrm>
          <a:prstGeom prst="rect">
            <a:avLst/>
          </a:prstGeom>
        </p:spPr>
        <p:txBody>
          <a:bodyPr/>
          <a:lstStyle>
            <a:lvl1pPr>
              <a:defRPr spc="50" sz="1400"/>
            </a:lvl1pPr>
            <a:lvl2pPr marL="679450" indent="-222250">
              <a:defRPr spc="50" sz="1400"/>
            </a:lvl2pPr>
            <a:lvl3pPr marL="1092200" indent="-177800">
              <a:defRPr spc="50" sz="1400"/>
            </a:lvl3pPr>
            <a:lvl4pPr marL="1549400" indent="-177800">
              <a:defRPr spc="50" sz="1400"/>
            </a:lvl4pPr>
            <a:lvl5pPr marL="2006600" indent="-177800">
              <a:defRPr spc="50" sz="1400"/>
            </a:lvl5pPr>
          </a:lstStyle>
          <a:p>
            <a:pPr/>
            <a:r>
              <a:t>SECTION NUMBER OR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6" name="Rectangle 3"/>
          <p:cNvSpPr/>
          <p:nvPr/>
        </p:nvSpPr>
        <p:spPr>
          <a:xfrm>
            <a:off x="-14943" y="2031999"/>
            <a:ext cx="148617" cy="836709"/>
          </a:xfrm>
          <a:prstGeom prst="rect">
            <a:avLst/>
          </a:prstGeom>
          <a:solidFill>
            <a:srgbClr val="99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only: 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Click to edit master title style"/>
          <p:cNvSpPr txBox="1"/>
          <p:nvPr>
            <p:ph type="title" hasCustomPrompt="1"/>
          </p:nvPr>
        </p:nvSpPr>
        <p:spPr>
          <a:xfrm>
            <a:off x="529827" y="759068"/>
            <a:ext cx="8004393" cy="69906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000">
                <a:solidFill>
                  <a:srgbClr val="404041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5" name="Rectangle 4"/>
          <p:cNvSpPr/>
          <p:nvPr/>
        </p:nvSpPr>
        <p:spPr>
          <a:xfrm>
            <a:off x="-1" y="957832"/>
            <a:ext cx="82666" cy="387199"/>
          </a:xfrm>
          <a:prstGeom prst="rect">
            <a:avLst/>
          </a:prstGeom>
          <a:solidFill>
            <a:srgbClr val="99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6" name="Body Level One…"/>
          <p:cNvSpPr txBox="1"/>
          <p:nvPr>
            <p:ph type="body" sz="quarter" idx="1" hasCustomPrompt="1"/>
          </p:nvPr>
        </p:nvSpPr>
        <p:spPr>
          <a:xfrm>
            <a:off x="4833956" y="284946"/>
            <a:ext cx="3700463" cy="252414"/>
          </a:xfrm>
          <a:prstGeom prst="rect">
            <a:avLst/>
          </a:prstGeom>
        </p:spPr>
        <p:txBody>
          <a:bodyPr anchor="t"/>
          <a:lstStyle>
            <a:lvl1pPr algn="r">
              <a:defRPr b="0" spc="0"/>
            </a:lvl1pPr>
            <a:lvl2pPr algn="r">
              <a:defRPr b="0" spc="0"/>
            </a:lvl2pPr>
            <a:lvl3pPr algn="r">
              <a:defRPr b="0" spc="0"/>
            </a:lvl3pPr>
            <a:lvl4pPr algn="r">
              <a:defRPr b="0" spc="0"/>
            </a:lvl4pPr>
            <a:lvl5pPr algn="r">
              <a:defRPr b="0" spc="0"/>
            </a:lvl5pPr>
          </a:lstStyle>
          <a:p>
            <a:pPr/>
            <a:r>
              <a:t>SECTION TITLE OR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grpSp>
        <p:nvGrpSpPr>
          <p:cNvPr id="41" name="Group 11"/>
          <p:cNvGrpSpPr/>
          <p:nvPr/>
        </p:nvGrpSpPr>
        <p:grpSpPr>
          <a:xfrm>
            <a:off x="-30788" y="4661516"/>
            <a:ext cx="9228668" cy="528966"/>
            <a:chOff x="0" y="0"/>
            <a:chExt cx="9228666" cy="528965"/>
          </a:xfrm>
        </p:grpSpPr>
        <p:sp>
          <p:nvSpPr>
            <p:cNvPr id="37" name="Rectangle 13"/>
            <p:cNvSpPr/>
            <p:nvPr/>
          </p:nvSpPr>
          <p:spPr>
            <a:xfrm>
              <a:off x="0" y="73289"/>
              <a:ext cx="9228668" cy="455676"/>
            </a:xfrm>
            <a:prstGeom prst="rect">
              <a:avLst/>
            </a:prstGeom>
            <a:solidFill>
              <a:srgbClr val="69030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38" name="Rectangle 14"/>
            <p:cNvSpPr/>
            <p:nvPr/>
          </p:nvSpPr>
          <p:spPr>
            <a:xfrm>
              <a:off x="666090" y="-1"/>
              <a:ext cx="387199" cy="528966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pic>
          <p:nvPicPr>
            <p:cNvPr id="39" name="Picture 15" descr="Picture 15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30585" y="65346"/>
              <a:ext cx="258209" cy="3277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0" name="TextBox 20"/>
            <p:cNvSpPr txBox="1"/>
            <p:nvPr/>
          </p:nvSpPr>
          <p:spPr>
            <a:xfrm>
              <a:off x="1107479" y="170285"/>
              <a:ext cx="3522162" cy="214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9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INDIANA UNIVERSITY BLOOMINGTON</a:t>
              </a:r>
            </a:p>
          </p:txBody>
        </p:sp>
      </p:grp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and photo: 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lick to edit master title style"/>
          <p:cNvSpPr txBox="1"/>
          <p:nvPr>
            <p:ph type="title" hasCustomPrompt="1"/>
          </p:nvPr>
        </p:nvSpPr>
        <p:spPr>
          <a:xfrm>
            <a:off x="525303" y="464384"/>
            <a:ext cx="4560581" cy="77932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000">
                <a:solidFill>
                  <a:srgbClr val="404041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50" name="Body Level One…"/>
          <p:cNvSpPr txBox="1"/>
          <p:nvPr>
            <p:ph type="body" sz="half" idx="1"/>
          </p:nvPr>
        </p:nvSpPr>
        <p:spPr>
          <a:xfrm>
            <a:off x="525303" y="1629405"/>
            <a:ext cx="4560581" cy="2792362"/>
          </a:xfrm>
          <a:prstGeom prst="rect">
            <a:avLst/>
          </a:prstGeom>
        </p:spPr>
        <p:txBody>
          <a:bodyPr anchor="t"/>
          <a:lstStyle>
            <a:lvl1pPr marL="342900" indent="-342900">
              <a:buClr>
                <a:srgbClr val="808080"/>
              </a:buClr>
              <a:buSzPct val="100000"/>
              <a:buFont typeface="Arial"/>
              <a:buChar char="•"/>
              <a:defRPr b="0" spc="0" sz="1800">
                <a:solidFill>
                  <a:srgbClr val="404041"/>
                </a:solidFill>
              </a:defRPr>
            </a:lvl1pPr>
            <a:lvl2pPr marL="742950" indent="-285750">
              <a:buClr>
                <a:srgbClr val="808080"/>
              </a:buClr>
              <a:buFont typeface="Arial"/>
              <a:buChar char="•"/>
              <a:defRPr b="0" spc="0" sz="1800">
                <a:solidFill>
                  <a:srgbClr val="404041"/>
                </a:solidFill>
              </a:defRPr>
            </a:lvl2pPr>
            <a:lvl3pPr marL="1143000" indent="-228600">
              <a:buClr>
                <a:srgbClr val="808080"/>
              </a:buClr>
              <a:buFont typeface="Arial"/>
              <a:defRPr b="0" spc="0" sz="1800">
                <a:solidFill>
                  <a:srgbClr val="404041"/>
                </a:solidFill>
              </a:defRPr>
            </a:lvl3pPr>
            <a:lvl4pPr marL="1600200" indent="-228600">
              <a:buClr>
                <a:srgbClr val="808080"/>
              </a:buClr>
              <a:buFont typeface="Arial"/>
              <a:buChar char="•"/>
              <a:defRPr b="0" spc="0" sz="1800">
                <a:solidFill>
                  <a:srgbClr val="404041"/>
                </a:solidFill>
              </a:defRPr>
            </a:lvl4pPr>
            <a:lvl5pPr marL="2057400" indent="-228600">
              <a:buClr>
                <a:srgbClr val="808080"/>
              </a:buClr>
              <a:buFont typeface="Arial"/>
              <a:buChar char="•"/>
              <a:defRPr b="0" spc="0" sz="1800">
                <a:solidFill>
                  <a:srgbClr val="40404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Picture Placeholder 9"/>
          <p:cNvSpPr/>
          <p:nvPr>
            <p:ph type="pic" sz="half" idx="21"/>
          </p:nvPr>
        </p:nvSpPr>
        <p:spPr>
          <a:xfrm>
            <a:off x="5573057" y="0"/>
            <a:ext cx="3570943" cy="5143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2" name="Rectangle 16"/>
          <p:cNvSpPr/>
          <p:nvPr/>
        </p:nvSpPr>
        <p:spPr>
          <a:xfrm>
            <a:off x="-1" y="486799"/>
            <a:ext cx="82666" cy="387199"/>
          </a:xfrm>
          <a:prstGeom prst="rect">
            <a:avLst/>
          </a:prstGeom>
          <a:solidFill>
            <a:srgbClr val="99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55" name="Group 8"/>
          <p:cNvGrpSpPr/>
          <p:nvPr/>
        </p:nvGrpSpPr>
        <p:grpSpPr>
          <a:xfrm>
            <a:off x="635301" y="4661516"/>
            <a:ext cx="387201" cy="528966"/>
            <a:chOff x="-1" y="0"/>
            <a:chExt cx="387200" cy="528964"/>
          </a:xfrm>
        </p:grpSpPr>
        <p:sp>
          <p:nvSpPr>
            <p:cNvPr id="53" name="Rectangle 10"/>
            <p:cNvSpPr/>
            <p:nvPr/>
          </p:nvSpPr>
          <p:spPr>
            <a:xfrm>
              <a:off x="-2" y="-1"/>
              <a:ext cx="387201" cy="528966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pic>
          <p:nvPicPr>
            <p:cNvPr id="54" name="Picture 11" descr="Picture 11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64494" y="65346"/>
              <a:ext cx="258210" cy="3277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only: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lick to edit master title style"/>
          <p:cNvSpPr txBox="1"/>
          <p:nvPr>
            <p:ph type="title" hasCustomPrompt="1"/>
          </p:nvPr>
        </p:nvSpPr>
        <p:spPr>
          <a:xfrm>
            <a:off x="523346" y="759068"/>
            <a:ext cx="8004412" cy="69906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0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64" name="Body Level One…"/>
          <p:cNvSpPr txBox="1"/>
          <p:nvPr>
            <p:ph type="body" idx="1"/>
          </p:nvPr>
        </p:nvSpPr>
        <p:spPr>
          <a:xfrm>
            <a:off x="523346" y="1630403"/>
            <a:ext cx="8011072" cy="2818771"/>
          </a:xfrm>
          <a:prstGeom prst="rect">
            <a:avLst/>
          </a:prstGeom>
        </p:spPr>
        <p:txBody>
          <a:bodyPr anchor="t"/>
          <a:lstStyle>
            <a:lvl1pPr marL="342900" indent="-342900">
              <a:buClr>
                <a:srgbClr val="808080"/>
              </a:buClr>
              <a:buSzPct val="100000"/>
              <a:buAutoNum type="arabicPeriod" startAt="1"/>
              <a:defRPr b="0" spc="0" sz="1800">
                <a:solidFill>
                  <a:srgbClr val="FFFFFF"/>
                </a:solidFill>
              </a:defRPr>
            </a:lvl1pPr>
            <a:lvl2pPr marL="0" indent="0">
              <a:buClr>
                <a:srgbClr val="808080"/>
              </a:buClr>
              <a:buSzTx/>
              <a:buNone/>
              <a:defRPr b="0" spc="0" sz="1800">
                <a:solidFill>
                  <a:srgbClr val="FFFFFF"/>
                </a:solidFill>
              </a:defRPr>
            </a:lvl2pPr>
            <a:lvl3pPr marL="0" indent="0">
              <a:buClr>
                <a:srgbClr val="808080"/>
              </a:buClr>
              <a:buSzTx/>
              <a:buNone/>
              <a:defRPr b="0" spc="0" sz="1800">
                <a:solidFill>
                  <a:srgbClr val="FFFFFF"/>
                </a:solidFill>
              </a:defRPr>
            </a:lvl3pPr>
            <a:lvl4pPr marL="0" indent="0">
              <a:buClr>
                <a:srgbClr val="808080"/>
              </a:buClr>
              <a:buSzTx/>
              <a:buNone/>
              <a:defRPr b="0" spc="0" sz="1800">
                <a:solidFill>
                  <a:srgbClr val="FFFFFF"/>
                </a:solidFill>
              </a:defRPr>
            </a:lvl4pPr>
            <a:lvl5pPr marL="0" indent="0">
              <a:buClr>
                <a:srgbClr val="808080"/>
              </a:buClr>
              <a:buSzTx/>
              <a:buNone/>
              <a:defRPr b="0" spc="0" sz="18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5" name="Text Placeholder 19"/>
          <p:cNvSpPr/>
          <p:nvPr>
            <p:ph type="body" sz="quarter" idx="21" hasCustomPrompt="1"/>
          </p:nvPr>
        </p:nvSpPr>
        <p:spPr>
          <a:xfrm>
            <a:off x="4833956" y="284946"/>
            <a:ext cx="3700463" cy="252412"/>
          </a:xfrm>
          <a:prstGeom prst="rect">
            <a:avLst/>
          </a:prstGeom>
        </p:spPr>
        <p:txBody>
          <a:bodyPr anchor="t"/>
          <a:lstStyle>
            <a:lvl1pPr algn="r">
              <a:defRPr b="0" spc="0"/>
            </a:lvl1pPr>
          </a:lstStyle>
          <a:p>
            <a:pPr/>
            <a:r>
              <a:t>SECTION TITLE OR SUBTITLE</a:t>
            </a:r>
          </a:p>
        </p:txBody>
      </p:sp>
      <p:sp>
        <p:nvSpPr>
          <p:cNvPr id="66" name="Rectangle 22"/>
          <p:cNvSpPr/>
          <p:nvPr/>
        </p:nvSpPr>
        <p:spPr>
          <a:xfrm>
            <a:off x="-1" y="957832"/>
            <a:ext cx="82666" cy="387199"/>
          </a:xfrm>
          <a:prstGeom prst="rect">
            <a:avLst/>
          </a:prstGeom>
          <a:solidFill>
            <a:srgbClr val="99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71" name="Group 10"/>
          <p:cNvGrpSpPr/>
          <p:nvPr/>
        </p:nvGrpSpPr>
        <p:grpSpPr>
          <a:xfrm>
            <a:off x="-30788" y="4661516"/>
            <a:ext cx="9228668" cy="528966"/>
            <a:chOff x="0" y="0"/>
            <a:chExt cx="9228666" cy="528965"/>
          </a:xfrm>
        </p:grpSpPr>
        <p:sp>
          <p:nvSpPr>
            <p:cNvPr id="67" name="Rectangle 11"/>
            <p:cNvSpPr/>
            <p:nvPr/>
          </p:nvSpPr>
          <p:spPr>
            <a:xfrm>
              <a:off x="0" y="73289"/>
              <a:ext cx="9228668" cy="455676"/>
            </a:xfrm>
            <a:prstGeom prst="rect">
              <a:avLst/>
            </a:prstGeom>
            <a:solidFill>
              <a:srgbClr val="69030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8" name="Rectangle 13"/>
            <p:cNvSpPr/>
            <p:nvPr/>
          </p:nvSpPr>
          <p:spPr>
            <a:xfrm>
              <a:off x="666090" y="-1"/>
              <a:ext cx="387199" cy="528966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pic>
          <p:nvPicPr>
            <p:cNvPr id="69" name="Picture 14" descr="Picture 14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30585" y="65346"/>
              <a:ext cx="258209" cy="3277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0" name="TextBox 15"/>
            <p:cNvSpPr txBox="1"/>
            <p:nvPr/>
          </p:nvSpPr>
          <p:spPr>
            <a:xfrm>
              <a:off x="1107479" y="170285"/>
              <a:ext cx="3522162" cy="214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9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INDIANA UNIVERSITY BLOOMINGTON</a:t>
              </a:r>
            </a:p>
          </p:txBody>
        </p:sp>
      </p:grp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and photo: black">
    <p:bg>
      <p:bgPr>
        <a:solidFill>
          <a:srgbClr val="25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lick to edit master title style"/>
          <p:cNvSpPr txBox="1"/>
          <p:nvPr>
            <p:ph type="title" hasCustomPrompt="1"/>
          </p:nvPr>
        </p:nvSpPr>
        <p:spPr>
          <a:xfrm>
            <a:off x="530123" y="464384"/>
            <a:ext cx="4560581" cy="77932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0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80" name="Body Level One…"/>
          <p:cNvSpPr txBox="1"/>
          <p:nvPr>
            <p:ph type="body" sz="half" idx="1"/>
          </p:nvPr>
        </p:nvSpPr>
        <p:spPr>
          <a:xfrm>
            <a:off x="530123" y="1629404"/>
            <a:ext cx="4560581" cy="2801499"/>
          </a:xfrm>
          <a:prstGeom prst="rect">
            <a:avLst/>
          </a:prstGeom>
        </p:spPr>
        <p:txBody>
          <a:bodyPr anchor="t"/>
          <a:lstStyle>
            <a:lvl1pPr marL="342900" indent="-342900">
              <a:buClr>
                <a:srgbClr val="808080"/>
              </a:buClr>
              <a:buSzPct val="100000"/>
              <a:buFont typeface="Arial"/>
              <a:buChar char="•"/>
              <a:defRPr b="0" spc="0" sz="1800">
                <a:solidFill>
                  <a:srgbClr val="FFFFFF"/>
                </a:solidFill>
              </a:defRPr>
            </a:lvl1pPr>
            <a:lvl2pPr marL="742950" indent="-285750">
              <a:buClr>
                <a:srgbClr val="808080"/>
              </a:buClr>
              <a:buFont typeface="Arial"/>
              <a:buChar char="•"/>
              <a:defRPr b="0" spc="0" sz="1800">
                <a:solidFill>
                  <a:srgbClr val="FFFFFF"/>
                </a:solidFill>
              </a:defRPr>
            </a:lvl2pPr>
            <a:lvl3pPr marL="1143000" indent="-228600">
              <a:buClr>
                <a:srgbClr val="808080"/>
              </a:buClr>
              <a:buFont typeface="Arial"/>
              <a:defRPr b="0" spc="0" sz="1800">
                <a:solidFill>
                  <a:srgbClr val="FFFFFF"/>
                </a:solidFill>
              </a:defRPr>
            </a:lvl3pPr>
            <a:lvl4pPr marL="1600200" indent="-228600">
              <a:buClr>
                <a:srgbClr val="808080"/>
              </a:buClr>
              <a:buFont typeface="Arial"/>
              <a:buChar char="•"/>
              <a:defRPr b="0" spc="0" sz="1800">
                <a:solidFill>
                  <a:srgbClr val="FFFFFF"/>
                </a:solidFill>
              </a:defRPr>
            </a:lvl4pPr>
            <a:lvl5pPr marL="2057400" indent="-228600">
              <a:buClr>
                <a:srgbClr val="808080"/>
              </a:buClr>
              <a:buFont typeface="Arial"/>
              <a:buChar char="•"/>
              <a:defRPr b="0" spc="0" sz="18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Picture Placeholder 9"/>
          <p:cNvSpPr/>
          <p:nvPr>
            <p:ph type="pic" sz="half" idx="21"/>
          </p:nvPr>
        </p:nvSpPr>
        <p:spPr>
          <a:xfrm>
            <a:off x="5564909" y="0"/>
            <a:ext cx="3570943" cy="5143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2" name="Rectangle 12"/>
          <p:cNvSpPr/>
          <p:nvPr/>
        </p:nvSpPr>
        <p:spPr>
          <a:xfrm>
            <a:off x="-15847" y="486799"/>
            <a:ext cx="82666" cy="387199"/>
          </a:xfrm>
          <a:prstGeom prst="rect">
            <a:avLst/>
          </a:prstGeom>
          <a:solidFill>
            <a:srgbClr val="99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85" name="Group 8"/>
          <p:cNvGrpSpPr/>
          <p:nvPr/>
        </p:nvGrpSpPr>
        <p:grpSpPr>
          <a:xfrm>
            <a:off x="635301" y="4661516"/>
            <a:ext cx="387201" cy="528966"/>
            <a:chOff x="-1" y="0"/>
            <a:chExt cx="387200" cy="528964"/>
          </a:xfrm>
        </p:grpSpPr>
        <p:sp>
          <p:nvSpPr>
            <p:cNvPr id="83" name="Rectangle 11"/>
            <p:cNvSpPr/>
            <p:nvPr/>
          </p:nvSpPr>
          <p:spPr>
            <a:xfrm>
              <a:off x="-2" y="-1"/>
              <a:ext cx="387201" cy="528966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pic>
          <p:nvPicPr>
            <p:cNvPr id="84" name="Picture 13" descr="Picture 13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64494" y="65346"/>
              <a:ext cx="258210" cy="3277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 with footer: 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roup 7"/>
          <p:cNvGrpSpPr/>
          <p:nvPr/>
        </p:nvGrpSpPr>
        <p:grpSpPr>
          <a:xfrm>
            <a:off x="-30788" y="4661516"/>
            <a:ext cx="9228668" cy="528966"/>
            <a:chOff x="0" y="0"/>
            <a:chExt cx="9228666" cy="528965"/>
          </a:xfrm>
        </p:grpSpPr>
        <p:sp>
          <p:nvSpPr>
            <p:cNvPr id="93" name="Rectangle 8"/>
            <p:cNvSpPr/>
            <p:nvPr/>
          </p:nvSpPr>
          <p:spPr>
            <a:xfrm>
              <a:off x="0" y="73289"/>
              <a:ext cx="9228668" cy="455676"/>
            </a:xfrm>
            <a:prstGeom prst="rect">
              <a:avLst/>
            </a:prstGeom>
            <a:solidFill>
              <a:srgbClr val="69030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94" name="Rectangle 9"/>
            <p:cNvSpPr/>
            <p:nvPr/>
          </p:nvSpPr>
          <p:spPr>
            <a:xfrm>
              <a:off x="666090" y="-1"/>
              <a:ext cx="387199" cy="528966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pic>
          <p:nvPicPr>
            <p:cNvPr id="95" name="Picture 10" descr="Picture 10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30585" y="65346"/>
              <a:ext cx="258209" cy="3277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6" name="TextBox 11"/>
            <p:cNvSpPr txBox="1"/>
            <p:nvPr/>
          </p:nvSpPr>
          <p:spPr>
            <a:xfrm>
              <a:off x="1107479" y="170285"/>
              <a:ext cx="3522162" cy="214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9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INDIANA UNIVERSITY BLOOMINGTON</a:t>
              </a:r>
            </a:p>
          </p:txBody>
        </p:sp>
      </p:grp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 with footer: black">
    <p:bg>
      <p:bgPr>
        <a:solidFill>
          <a:srgbClr val="25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7"/>
          <p:cNvGrpSpPr/>
          <p:nvPr/>
        </p:nvGrpSpPr>
        <p:grpSpPr>
          <a:xfrm>
            <a:off x="-30788" y="4661516"/>
            <a:ext cx="9228668" cy="528966"/>
            <a:chOff x="0" y="0"/>
            <a:chExt cx="9228666" cy="528965"/>
          </a:xfrm>
        </p:grpSpPr>
        <p:sp>
          <p:nvSpPr>
            <p:cNvPr id="105" name="Rectangle 8"/>
            <p:cNvSpPr/>
            <p:nvPr/>
          </p:nvSpPr>
          <p:spPr>
            <a:xfrm>
              <a:off x="0" y="73289"/>
              <a:ext cx="9228668" cy="455676"/>
            </a:xfrm>
            <a:prstGeom prst="rect">
              <a:avLst/>
            </a:prstGeom>
            <a:solidFill>
              <a:srgbClr val="690304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06" name="Rectangle 9"/>
            <p:cNvSpPr/>
            <p:nvPr/>
          </p:nvSpPr>
          <p:spPr>
            <a:xfrm>
              <a:off x="666090" y="-1"/>
              <a:ext cx="387199" cy="528966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pic>
          <p:nvPicPr>
            <p:cNvPr id="107" name="Picture 10" descr="Picture 10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30585" y="65346"/>
              <a:ext cx="258209" cy="3277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8" name="TextBox 11"/>
            <p:cNvSpPr txBox="1"/>
            <p:nvPr/>
          </p:nvSpPr>
          <p:spPr>
            <a:xfrm>
              <a:off x="1107479" y="170285"/>
              <a:ext cx="3522162" cy="214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>
                <a:defRPr sz="9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INDIANA UNIVERSITY BLOOMINGTON</a:t>
              </a:r>
            </a:p>
          </p:txBody>
        </p:sp>
      </p:grpSp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losing slide with IUPUI lockup">
    <p:bg>
      <p:bgPr>
        <a:solidFill>
          <a:srgbClr val="69030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Body Level One…"/>
          <p:cNvSpPr txBox="1"/>
          <p:nvPr>
            <p:ph type="body" idx="1"/>
          </p:nvPr>
        </p:nvSpPr>
        <p:spPr>
          <a:xfrm>
            <a:off x="536601" y="680396"/>
            <a:ext cx="7859187" cy="2721668"/>
          </a:xfrm>
          <a:prstGeom prst="rect">
            <a:avLst/>
          </a:prstGeom>
        </p:spPr>
        <p:txBody>
          <a:bodyPr anchor="t"/>
          <a:lstStyle>
            <a:lvl1pPr>
              <a:defRPr b="0" spc="0" sz="1800">
                <a:solidFill>
                  <a:srgbClr val="FFFFFF"/>
                </a:solidFill>
              </a:defRPr>
            </a:lvl1pPr>
            <a:lvl2pPr marL="0" indent="0">
              <a:buSzTx/>
              <a:buNone/>
              <a:defRPr b="0" spc="0" sz="1800">
                <a:solidFill>
                  <a:srgbClr val="FFFFFF"/>
                </a:solidFill>
              </a:defRPr>
            </a:lvl2pPr>
            <a:lvl3pPr marL="0" indent="0">
              <a:buSzTx/>
              <a:buNone/>
              <a:defRPr b="0" spc="0" sz="1800">
                <a:solidFill>
                  <a:srgbClr val="FFFFFF"/>
                </a:solidFill>
              </a:defRPr>
            </a:lvl3pPr>
            <a:lvl4pPr marL="0" indent="0">
              <a:buSzTx/>
              <a:buNone/>
              <a:defRPr b="0" spc="0" sz="1800">
                <a:solidFill>
                  <a:srgbClr val="FFFFFF"/>
                </a:solidFill>
              </a:defRPr>
            </a:lvl4pPr>
            <a:lvl5pPr marL="2085975" indent="-257175">
              <a:defRPr b="0" spc="0" sz="18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Rectangle 9"/>
          <p:cNvSpPr/>
          <p:nvPr/>
        </p:nvSpPr>
        <p:spPr>
          <a:xfrm>
            <a:off x="-15847" y="680396"/>
            <a:ext cx="82666" cy="387199"/>
          </a:xfrm>
          <a:prstGeom prst="rect">
            <a:avLst/>
          </a:prstGeom>
          <a:solidFill>
            <a:srgbClr val="99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19" name="Rectangle 11"/>
          <p:cNvSpPr/>
          <p:nvPr/>
        </p:nvSpPr>
        <p:spPr>
          <a:xfrm>
            <a:off x="631040" y="4235584"/>
            <a:ext cx="536133" cy="922083"/>
          </a:xfrm>
          <a:prstGeom prst="rect">
            <a:avLst/>
          </a:prstGeom>
          <a:solidFill>
            <a:srgbClr val="99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2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11083" t="0" r="0" b="28718"/>
          <a:stretch>
            <a:fillRect/>
          </a:stretch>
        </p:blipFill>
        <p:spPr>
          <a:xfrm>
            <a:off x="1240483" y="4148220"/>
            <a:ext cx="4542734" cy="4562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Picture 12" descr="Picture 1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0344" y="4326066"/>
            <a:ext cx="357527" cy="453785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/>
          <p:nvPr/>
        </p:nvGrpSpPr>
        <p:grpSpPr>
          <a:xfrm>
            <a:off x="633302" y="-648378"/>
            <a:ext cx="733468" cy="2367525"/>
            <a:chOff x="0" y="-1"/>
            <a:chExt cx="733467" cy="2367523"/>
          </a:xfrm>
        </p:grpSpPr>
        <p:sp>
          <p:nvSpPr>
            <p:cNvPr id="2" name="Rectangle 5"/>
            <p:cNvSpPr/>
            <p:nvPr/>
          </p:nvSpPr>
          <p:spPr>
            <a:xfrm>
              <a:off x="-1" y="-2"/>
              <a:ext cx="733468" cy="2367525"/>
            </a:xfrm>
            <a:prstGeom prst="rect">
              <a:avLst/>
            </a:prstGeom>
            <a:solidFill>
              <a:srgbClr val="990000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pic>
          <p:nvPicPr>
            <p:cNvPr id="3" name="Picture 7" descr="Picture 7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2172" y="1626765"/>
              <a:ext cx="489122" cy="6208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" name="Unnecessarily extra long title of presentation"/>
          <p:cNvSpPr txBox="1"/>
          <p:nvPr>
            <p:ph type="title" hasCustomPrompt="1"/>
          </p:nvPr>
        </p:nvSpPr>
        <p:spPr>
          <a:xfrm>
            <a:off x="502902" y="2766522"/>
            <a:ext cx="7734222" cy="1114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Unnecessarily extra long title of presentation</a:t>
            </a:r>
          </a:p>
        </p:txBody>
      </p:sp>
      <p:sp>
        <p:nvSpPr>
          <p:cNvPr id="6" name="Body Level One…"/>
          <p:cNvSpPr txBox="1"/>
          <p:nvPr>
            <p:ph type="body" idx="1" hasCustomPrompt="1"/>
          </p:nvPr>
        </p:nvSpPr>
        <p:spPr>
          <a:xfrm>
            <a:off x="530694" y="4709821"/>
            <a:ext cx="7734222" cy="277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INDIANA UNIVERSITY BLOOMINGTON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6279546" y="4635136"/>
            <a:ext cx="273654" cy="26425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457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457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457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457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457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457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457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457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000" u="none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457200" rtl="0" latinLnBrk="0">
        <a:lnSpc>
          <a:spcPct val="100000"/>
        </a:lnSpc>
        <a:spcBef>
          <a:spcPts val="1800"/>
        </a:spcBef>
        <a:spcAft>
          <a:spcPts val="0"/>
        </a:spcAft>
        <a:buClrTx/>
        <a:buSzTx/>
        <a:buFontTx/>
        <a:buNone/>
        <a:tabLst/>
        <a:defRPr b="1" baseline="0" cap="none" i="0" spc="79" strike="noStrike" sz="1100" u="none">
          <a:solidFill>
            <a:srgbClr val="A6A6A6"/>
          </a:solidFill>
          <a:uFillTx/>
          <a:latin typeface="Arial"/>
          <a:ea typeface="Arial"/>
          <a:cs typeface="Arial"/>
          <a:sym typeface="Arial"/>
        </a:defRPr>
      </a:lvl1pPr>
      <a:lvl2pPr marL="631825" marR="0" indent="-174625" algn="l" defTabSz="457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100000"/>
        <a:buFontTx/>
        <a:buChar char="–"/>
        <a:tabLst/>
        <a:defRPr b="1" baseline="0" cap="none" i="0" spc="79" strike="noStrike" sz="1100" u="none">
          <a:solidFill>
            <a:srgbClr val="A6A6A6"/>
          </a:solidFill>
          <a:uFillTx/>
          <a:latin typeface="Arial"/>
          <a:ea typeface="Arial"/>
          <a:cs typeface="Arial"/>
          <a:sym typeface="Arial"/>
        </a:defRPr>
      </a:lvl2pPr>
      <a:lvl3pPr marL="1054100" marR="0" indent="-139700" algn="l" defTabSz="457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79" strike="noStrike" sz="1100" u="none">
          <a:solidFill>
            <a:srgbClr val="A6A6A6"/>
          </a:solidFill>
          <a:uFillTx/>
          <a:latin typeface="Arial"/>
          <a:ea typeface="Arial"/>
          <a:cs typeface="Arial"/>
          <a:sym typeface="Arial"/>
        </a:defRPr>
      </a:lvl3pPr>
      <a:lvl4pPr marL="1511300" marR="0" indent="-139700" algn="l" defTabSz="457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100000"/>
        <a:buFontTx/>
        <a:buChar char="–"/>
        <a:tabLst/>
        <a:defRPr b="1" baseline="0" cap="none" i="0" spc="79" strike="noStrike" sz="1100" u="none">
          <a:solidFill>
            <a:srgbClr val="A6A6A6"/>
          </a:solidFill>
          <a:uFillTx/>
          <a:latin typeface="Arial"/>
          <a:ea typeface="Arial"/>
          <a:cs typeface="Arial"/>
          <a:sym typeface="Arial"/>
        </a:defRPr>
      </a:lvl4pPr>
      <a:lvl5pPr marL="1968500" marR="0" indent="-139700" algn="l" defTabSz="457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100000"/>
        <a:buFontTx/>
        <a:buChar char="»"/>
        <a:tabLst/>
        <a:defRPr b="1" baseline="0" cap="none" i="0" spc="79" strike="noStrike" sz="1100" u="none">
          <a:solidFill>
            <a:srgbClr val="A6A6A6"/>
          </a:solidFill>
          <a:uFillTx/>
          <a:latin typeface="Arial"/>
          <a:ea typeface="Arial"/>
          <a:cs typeface="Arial"/>
          <a:sym typeface="Arial"/>
        </a:defRPr>
      </a:lvl5pPr>
      <a:lvl6pPr marL="2411729" marR="0" indent="-125729" algn="l" defTabSz="457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79" strike="noStrike" sz="1100" u="none">
          <a:solidFill>
            <a:srgbClr val="A6A6A6"/>
          </a:solidFill>
          <a:uFillTx/>
          <a:latin typeface="Arial"/>
          <a:ea typeface="Arial"/>
          <a:cs typeface="Arial"/>
          <a:sym typeface="Arial"/>
        </a:defRPr>
      </a:lvl6pPr>
      <a:lvl7pPr marL="2868929" marR="0" indent="-125729" algn="l" defTabSz="457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79" strike="noStrike" sz="1100" u="none">
          <a:solidFill>
            <a:srgbClr val="A6A6A6"/>
          </a:solidFill>
          <a:uFillTx/>
          <a:latin typeface="Arial"/>
          <a:ea typeface="Arial"/>
          <a:cs typeface="Arial"/>
          <a:sym typeface="Arial"/>
        </a:defRPr>
      </a:lvl7pPr>
      <a:lvl8pPr marL="3326130" marR="0" indent="-125730" algn="l" defTabSz="457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79" strike="noStrike" sz="1100" u="none">
          <a:solidFill>
            <a:srgbClr val="A6A6A6"/>
          </a:solidFill>
          <a:uFillTx/>
          <a:latin typeface="Arial"/>
          <a:ea typeface="Arial"/>
          <a:cs typeface="Arial"/>
          <a:sym typeface="Arial"/>
        </a:defRPr>
      </a:lvl8pPr>
      <a:lvl9pPr marL="3783329" marR="0" indent="-125729" algn="l" defTabSz="457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100000"/>
        <a:buFontTx/>
        <a:buChar char="•"/>
        <a:tabLst/>
        <a:defRPr b="1" baseline="0" cap="none" i="0" spc="79" strike="noStrike" sz="1100" u="none">
          <a:solidFill>
            <a:srgbClr val="A6A6A6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 1"/>
          <p:cNvSpPr txBox="1"/>
          <p:nvPr>
            <p:ph type="title"/>
          </p:nvPr>
        </p:nvSpPr>
        <p:spPr>
          <a:xfrm>
            <a:off x="494016" y="3041998"/>
            <a:ext cx="6745448" cy="1114495"/>
          </a:xfrm>
          <a:prstGeom prst="rect">
            <a:avLst/>
          </a:prstGeom>
        </p:spPr>
        <p:txBody>
          <a:bodyPr/>
          <a:lstStyle>
            <a:lvl1pPr>
              <a:defRPr sz="3800"/>
            </a:lvl1pPr>
          </a:lstStyle>
          <a:p>
            <a:pPr/>
            <a:r>
              <a:t>Home Credit Default Risk</a:t>
            </a:r>
          </a:p>
        </p:txBody>
      </p:sp>
      <p:sp>
        <p:nvSpPr>
          <p:cNvPr id="132" name="Text Placeholder 2"/>
          <p:cNvSpPr txBox="1"/>
          <p:nvPr>
            <p:ph type="body" sz="quarter" idx="1"/>
          </p:nvPr>
        </p:nvSpPr>
        <p:spPr>
          <a:xfrm>
            <a:off x="530694" y="4709821"/>
            <a:ext cx="7734221" cy="277656"/>
          </a:xfrm>
          <a:prstGeom prst="rect">
            <a:avLst/>
          </a:prstGeom>
        </p:spPr>
        <p:txBody>
          <a:bodyPr/>
          <a:lstStyle>
            <a:lvl1pPr>
              <a:defRPr spc="0"/>
            </a:lvl1pPr>
          </a:lstStyle>
          <a:p>
            <a:pPr/>
            <a:r>
              <a:t>INDIANA UNIVERSITY BLOOMINGTON</a:t>
            </a:r>
          </a:p>
        </p:txBody>
      </p:sp>
      <p:sp>
        <p:nvSpPr>
          <p:cNvPr id="133" name="Text Placeholder 3"/>
          <p:cNvSpPr/>
          <p:nvPr>
            <p:ph type="body" idx="21"/>
          </p:nvPr>
        </p:nvSpPr>
        <p:spPr>
          <a:xfrm>
            <a:off x="539580" y="2332988"/>
            <a:ext cx="3937621" cy="63875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457200">
              <a:spcBef>
                <a:spcPts val="1800"/>
              </a:spcBef>
              <a:defRPr sz="2800"/>
            </a:pPr>
            <a:r>
              <a:t>Phase 3 Group-28</a:t>
            </a:r>
            <a:r>
              <a:rPr sz="1800"/>
              <a:t> </a:t>
            </a:r>
          </a:p>
        </p:txBody>
      </p:sp>
      <p:pic>
        <p:nvPicPr>
          <p:cNvPr id="134" name="Screen Shot 2022-04-06 at 12.28.22 PM.png" descr="Screen Shot 2022-04-06 at 12.28.2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17000" y="5016500"/>
            <a:ext cx="11461012" cy="65205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Screen Shot 2022-04-06 at 12.28.22 PM.png" descr="Screen Shot 2022-04-06 at 12.28.2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17000" y="4889500"/>
            <a:ext cx="11461012" cy="65205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Image Gallery" descr="Image Gallery"/>
          <p:cNvPicPr>
            <a:picLocks noChangeAspect="1"/>
          </p:cNvPicPr>
          <p:nvPr/>
        </p:nvPicPr>
        <p:blipFill>
          <a:blip r:embed="rId2">
            <a:extLst/>
          </a:blip>
          <a:srcRect l="0" t="0" r="0" b="991"/>
          <a:stretch>
            <a:fillRect/>
          </a:stretch>
        </p:blipFill>
        <p:spPr>
          <a:xfrm>
            <a:off x="4572022" y="249094"/>
            <a:ext cx="4378645" cy="24664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creen Shot 2022-05-01 at 3.52.15 AM.png" descr="Screen Shot 2022-05-01 at 3.52.15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963436"/>
            <a:ext cx="9144000" cy="3216628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Experimental Results"/>
          <p:cNvSpPr txBox="1"/>
          <p:nvPr/>
        </p:nvSpPr>
        <p:spPr>
          <a:xfrm>
            <a:off x="1587035" y="293299"/>
            <a:ext cx="5137396" cy="486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Kaggle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itle 1"/>
          <p:cNvSpPr txBox="1"/>
          <p:nvPr>
            <p:ph type="title"/>
          </p:nvPr>
        </p:nvSpPr>
        <p:spPr>
          <a:xfrm>
            <a:off x="523347" y="759068"/>
            <a:ext cx="8004410" cy="699067"/>
          </a:xfrm>
          <a:prstGeom prst="rect">
            <a:avLst/>
          </a:prstGeom>
        </p:spPr>
        <p:txBody>
          <a:bodyPr/>
          <a:lstStyle/>
          <a:p>
            <a:pPr/>
            <a:r>
              <a:t>Data Leakage</a:t>
            </a:r>
          </a:p>
        </p:txBody>
      </p:sp>
      <p:sp>
        <p:nvSpPr>
          <p:cNvPr id="174" name="Content Placeholder 2"/>
          <p:cNvSpPr txBox="1"/>
          <p:nvPr>
            <p:ph type="body" idx="1"/>
          </p:nvPr>
        </p:nvSpPr>
        <p:spPr>
          <a:xfrm>
            <a:off x="523347" y="1630403"/>
            <a:ext cx="8011070" cy="2818771"/>
          </a:xfrm>
          <a:prstGeom prst="rect">
            <a:avLst/>
          </a:prstGeom>
        </p:spPr>
        <p:txBody>
          <a:bodyPr/>
          <a:lstStyle/>
          <a:p>
            <a:pPr/>
            <a:r>
              <a:t>Split the model by removing the target variable while training the model.</a:t>
            </a:r>
          </a:p>
          <a:p>
            <a:pPr/>
            <a:r>
              <a:t>One hot Encoding, Standard Scaler &amp; imputer techniques such as mean and most frequent items for categorical and numerical features.</a:t>
            </a:r>
          </a:p>
          <a:p>
            <a:pPr/>
            <a:r>
              <a:t>Cross fold validations and validation set has been used while training the model.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onclusion &amp; Improvements"/>
          <p:cNvSpPr txBox="1"/>
          <p:nvPr>
            <p:ph type="title"/>
          </p:nvPr>
        </p:nvSpPr>
        <p:spPr>
          <a:xfrm>
            <a:off x="523347" y="759068"/>
            <a:ext cx="8004410" cy="699067"/>
          </a:xfrm>
          <a:prstGeom prst="rect">
            <a:avLst/>
          </a:prstGeom>
        </p:spPr>
        <p:txBody>
          <a:bodyPr/>
          <a:lstStyle/>
          <a:p>
            <a:pPr/>
            <a:r>
              <a:t>Conclusion &amp; Improvements</a:t>
            </a:r>
          </a:p>
        </p:txBody>
      </p:sp>
      <p:sp>
        <p:nvSpPr>
          <p:cNvPr id="177" name="Trained logistic regression, Random forest, XGBoost and neural network models to predict if a loan borrower would default loan repayment or not.…"/>
          <p:cNvSpPr txBox="1"/>
          <p:nvPr>
            <p:ph type="body" idx="1"/>
          </p:nvPr>
        </p:nvSpPr>
        <p:spPr>
          <a:xfrm>
            <a:off x="523347" y="1630403"/>
            <a:ext cx="8011070" cy="2818771"/>
          </a:xfrm>
          <a:prstGeom prst="rect">
            <a:avLst/>
          </a:prstGeom>
        </p:spPr>
        <p:txBody>
          <a:bodyPr/>
          <a:lstStyle/>
          <a:p>
            <a:pPr marL="180472" indent="-180472">
              <a:buClrTx/>
              <a:buChar char="•"/>
            </a:pPr>
            <a:r>
              <a:t>Trained logistic regression, Random forest, XGBoost and neural network models to predict if a loan borrower would default loan repayment or not.</a:t>
            </a:r>
          </a:p>
          <a:p>
            <a:pPr marL="180472" indent="-180472">
              <a:buClrTx/>
              <a:buChar char="•"/>
            </a:pPr>
            <a:r>
              <a:t>XGBoost is the best model based on AUC scores.</a:t>
            </a:r>
          </a:p>
          <a:p>
            <a:pPr marL="180472" indent="-180472">
              <a:buClrTx/>
              <a:buChar char="•"/>
            </a:pPr>
            <a:r>
              <a:t>As an extension we would like to add more hidden layers and explore different activation functions and process the models.</a:t>
            </a:r>
          </a:p>
          <a:p>
            <a:pPr marL="180472" indent="-180472">
              <a:buClrTx/>
              <a:buChar char="•"/>
            </a:pPr>
            <a:r>
              <a:t>Explore important features to increase accuracy of multi layer neural network model.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HANK YOU"/>
          <p:cNvSpPr txBox="1"/>
          <p:nvPr>
            <p:ph type="title"/>
          </p:nvPr>
        </p:nvSpPr>
        <p:spPr>
          <a:xfrm>
            <a:off x="506694" y="624404"/>
            <a:ext cx="6802481" cy="3894692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         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1"/>
          <p:cNvSpPr txBox="1"/>
          <p:nvPr>
            <p:ph type="title"/>
          </p:nvPr>
        </p:nvSpPr>
        <p:spPr>
          <a:xfrm>
            <a:off x="525302" y="464384"/>
            <a:ext cx="4560582" cy="779321"/>
          </a:xfrm>
          <a:prstGeom prst="rect">
            <a:avLst/>
          </a:prstGeom>
        </p:spPr>
        <p:txBody>
          <a:bodyPr/>
          <a:lstStyle/>
          <a:p>
            <a:pPr/>
            <a:r>
              <a:t>Overview</a:t>
            </a:r>
          </a:p>
        </p:txBody>
      </p:sp>
      <p:sp>
        <p:nvSpPr>
          <p:cNvPr id="139" name="Content Placeholder 2"/>
          <p:cNvSpPr txBox="1"/>
          <p:nvPr>
            <p:ph type="body" sz="half" idx="1"/>
          </p:nvPr>
        </p:nvSpPr>
        <p:spPr>
          <a:xfrm>
            <a:off x="525302" y="1629404"/>
            <a:ext cx="4560582" cy="2792365"/>
          </a:xfrm>
          <a:prstGeom prst="rect">
            <a:avLst/>
          </a:prstGeom>
        </p:spPr>
        <p:txBody>
          <a:bodyPr/>
          <a:lstStyle/>
          <a:p>
            <a:pPr marL="288035" indent="-288035" defTabSz="384047">
              <a:spcBef>
                <a:spcPts val="1500"/>
              </a:spcBef>
              <a:defRPr sz="1500"/>
            </a:pPr>
            <a:r>
              <a:t>Abstract</a:t>
            </a:r>
          </a:p>
          <a:p>
            <a:pPr marL="288035" indent="-288035" defTabSz="384047">
              <a:spcBef>
                <a:spcPts val="1500"/>
              </a:spcBef>
              <a:defRPr sz="1500"/>
            </a:pPr>
            <a:r>
              <a:t>EDA &amp; Feature Engineering</a:t>
            </a:r>
          </a:p>
          <a:p>
            <a:pPr marL="288035" indent="-288035" defTabSz="384047">
              <a:spcBef>
                <a:spcPts val="1500"/>
              </a:spcBef>
              <a:defRPr sz="1500"/>
            </a:pPr>
            <a:r>
              <a:t>Pipeline</a:t>
            </a:r>
          </a:p>
          <a:p>
            <a:pPr marL="288035" indent="-288035" defTabSz="384047">
              <a:spcBef>
                <a:spcPts val="1500"/>
              </a:spcBef>
              <a:defRPr sz="1500"/>
            </a:pPr>
            <a:r>
              <a:t>Results</a:t>
            </a:r>
          </a:p>
          <a:p>
            <a:pPr marL="288035" indent="-288035" defTabSz="384047">
              <a:spcBef>
                <a:spcPts val="1500"/>
              </a:spcBef>
              <a:defRPr sz="1500"/>
            </a:pPr>
            <a:r>
              <a:t>Kaggle Submission</a:t>
            </a:r>
          </a:p>
          <a:p>
            <a:pPr marL="288035" indent="-288035" defTabSz="384047">
              <a:spcBef>
                <a:spcPts val="1500"/>
              </a:spcBef>
              <a:defRPr sz="1500"/>
            </a:pPr>
            <a:r>
              <a:t>Data Leakage</a:t>
            </a:r>
          </a:p>
          <a:p>
            <a:pPr marL="288035" indent="-288035" defTabSz="384047">
              <a:spcBef>
                <a:spcPts val="1500"/>
              </a:spcBef>
              <a:defRPr sz="1500"/>
            </a:pPr>
            <a:r>
              <a:t>Conclusion &amp; Improvements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"/>
          <p:cNvSpPr txBox="1"/>
          <p:nvPr>
            <p:ph type="title"/>
          </p:nvPr>
        </p:nvSpPr>
        <p:spPr>
          <a:xfrm>
            <a:off x="569803" y="323641"/>
            <a:ext cx="8004394" cy="699067"/>
          </a:xfrm>
          <a:prstGeom prst="rect">
            <a:avLst/>
          </a:prstGeom>
        </p:spPr>
        <p:txBody>
          <a:bodyPr/>
          <a:lstStyle/>
          <a:p>
            <a:pPr/>
            <a:r>
              <a:t>Abstract</a:t>
            </a:r>
          </a:p>
        </p:txBody>
      </p:sp>
      <p:sp>
        <p:nvSpPr>
          <p:cNvPr id="142" name="Content Placeholder 3"/>
          <p:cNvSpPr txBox="1"/>
          <p:nvPr/>
        </p:nvSpPr>
        <p:spPr>
          <a:xfrm>
            <a:off x="487916" y="1166433"/>
            <a:ext cx="7924156" cy="28106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marL="187696" indent="-187696" defTabSz="434340">
              <a:spcBef>
                <a:spcPts val="1700"/>
              </a:spcBef>
              <a:buClr>
                <a:srgbClr val="FFFFFF"/>
              </a:buClr>
              <a:buSzPct val="100000"/>
              <a:buChar char="•"/>
              <a:defRPr sz="1700">
                <a:latin typeface="Arial"/>
                <a:ea typeface="Arial"/>
                <a:cs typeface="Arial"/>
                <a:sym typeface="Arial"/>
              </a:defRPr>
            </a:pPr>
            <a:r>
              <a:t>The purpose of this project is to create a model that can predict if a loan borrower would default loan repayment or not.</a:t>
            </a:r>
          </a:p>
          <a:p>
            <a:pPr marL="187696" indent="-187696" defTabSz="434340">
              <a:spcBef>
                <a:spcPts val="1700"/>
              </a:spcBef>
              <a:buClr>
                <a:srgbClr val="FFFFFF"/>
              </a:buClr>
              <a:buSzPct val="100000"/>
              <a:buChar char="•"/>
              <a:defRPr sz="1700">
                <a:latin typeface="Arial"/>
                <a:ea typeface="Arial"/>
                <a:cs typeface="Arial"/>
                <a:sym typeface="Arial"/>
              </a:defRPr>
            </a:pPr>
            <a:r>
              <a:t>In this phase our goal is to build a multi-layer neural network model using Pytorch and use Tensorboard to visualize and monitor real-time training results.</a:t>
            </a:r>
          </a:p>
          <a:p>
            <a:pPr marL="187696" indent="-187696" defTabSz="434340">
              <a:spcBef>
                <a:spcPts val="1700"/>
              </a:spcBef>
              <a:buClr>
                <a:srgbClr val="FFFFFF"/>
              </a:buClr>
              <a:buSzPct val="100000"/>
              <a:buChar char="•"/>
              <a:defRPr sz="1700">
                <a:latin typeface="Arial"/>
                <a:ea typeface="Arial"/>
                <a:cs typeface="Arial"/>
                <a:sym typeface="Arial"/>
              </a:defRPr>
            </a:pPr>
            <a:r>
              <a:t>Evaluating the model performance by  through loss functions such as CXE and Hinge Loss.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EDA &amp; Feature Engineering"/>
          <p:cNvSpPr txBox="1"/>
          <p:nvPr>
            <p:ph type="title"/>
          </p:nvPr>
        </p:nvSpPr>
        <p:spPr>
          <a:xfrm>
            <a:off x="523347" y="759068"/>
            <a:ext cx="8004410" cy="699067"/>
          </a:xfrm>
          <a:prstGeom prst="rect">
            <a:avLst/>
          </a:prstGeom>
        </p:spPr>
        <p:txBody>
          <a:bodyPr/>
          <a:lstStyle/>
          <a:p>
            <a:pPr/>
            <a:r>
              <a:t>EDA &amp; Feature Engineering</a:t>
            </a:r>
          </a:p>
        </p:txBody>
      </p:sp>
      <p:sp>
        <p:nvSpPr>
          <p:cNvPr id="145" name="Plotted numerical,categorical and correlation graphs for features and identified relationships between them…"/>
          <p:cNvSpPr txBox="1"/>
          <p:nvPr>
            <p:ph type="body" idx="1"/>
          </p:nvPr>
        </p:nvSpPr>
        <p:spPr>
          <a:xfrm>
            <a:off x="523347" y="1630403"/>
            <a:ext cx="8011070" cy="2818771"/>
          </a:xfrm>
          <a:prstGeom prst="rect">
            <a:avLst/>
          </a:prstGeom>
        </p:spPr>
        <p:txBody>
          <a:bodyPr/>
          <a:lstStyle/>
          <a:p>
            <a:pPr marL="228600" indent="-228600">
              <a:buChar char="•"/>
            </a:pPr>
            <a:r>
              <a:t>Plotted numerical, categorical and correlation graphs for features and identified relationships between them</a:t>
            </a:r>
          </a:p>
          <a:p>
            <a:pPr marL="228600" indent="-228600">
              <a:buChar char="•"/>
            </a:pPr>
            <a:r>
              <a:t>In the Feature Engineering step, we included some new features based on domain knowledge, aggregated features using min, max as aggregators. Merging all the datasets into single one.</a:t>
            </a:r>
          </a:p>
          <a:p>
            <a:pPr marL="228600" indent="-228600">
              <a:buChar char="•"/>
            </a:pPr>
            <a:r>
              <a:t>In the Feature Selection step, we were able to identify and remove the unimportant and irrelevant features in our dataset.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Multi layer Neural Network Pip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Multi layer Neural Network Pipeline</a:t>
            </a:r>
          </a:p>
        </p:txBody>
      </p:sp>
      <p:pic>
        <p:nvPicPr>
          <p:cNvPr id="148" name="WhatsApp Image 2022-05-01 at 1.08.04 AM.jpeg" descr="WhatsApp Image 2022-05-01 at 1.08.04 AM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988440"/>
            <a:ext cx="9144000" cy="11666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Kaggle.png" descr="Kagg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287" y="763411"/>
            <a:ext cx="4752802" cy="31934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single.png" descr="singl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28444" y="1067889"/>
            <a:ext cx="3633309" cy="81169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Multi Layer Neural Network"/>
          <p:cNvSpPr txBox="1"/>
          <p:nvPr/>
        </p:nvSpPr>
        <p:spPr>
          <a:xfrm>
            <a:off x="1041277" y="4133762"/>
            <a:ext cx="3771160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Multi Layer Neural Network</a:t>
            </a:r>
          </a:p>
        </p:txBody>
      </p:sp>
      <p:sp>
        <p:nvSpPr>
          <p:cNvPr id="153" name="Single layer neural network"/>
          <p:cNvSpPr txBox="1"/>
          <p:nvPr/>
        </p:nvSpPr>
        <p:spPr>
          <a:xfrm>
            <a:off x="5496778" y="2396420"/>
            <a:ext cx="3239588" cy="350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Single layer neural network</a:t>
            </a:r>
          </a:p>
        </p:txBody>
      </p:sp>
      <p:sp>
        <p:nvSpPr>
          <p:cNvPr id="154" name="Experimental Results"/>
          <p:cNvSpPr txBox="1"/>
          <p:nvPr/>
        </p:nvSpPr>
        <p:spPr>
          <a:xfrm>
            <a:off x="2460001" y="200396"/>
            <a:ext cx="3239589" cy="47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Experimental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Image Gallery"/>
          <p:cNvGrpSpPr/>
          <p:nvPr/>
        </p:nvGrpSpPr>
        <p:grpSpPr>
          <a:xfrm>
            <a:off x="98160" y="1158001"/>
            <a:ext cx="4507894" cy="3315320"/>
            <a:chOff x="0" y="0"/>
            <a:chExt cx="4507892" cy="3315319"/>
          </a:xfrm>
        </p:grpSpPr>
        <p:pic>
          <p:nvPicPr>
            <p:cNvPr id="156" name="Screen Shot 2022-05-01 at 2.09.11 AM.png" descr="Screen Shot 2022-05-01 at 2.09.11 A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3327" r="0" b="3327"/>
            <a:stretch>
              <a:fillRect/>
            </a:stretch>
          </p:blipFill>
          <p:spPr>
            <a:xfrm>
              <a:off x="-1" y="0"/>
              <a:ext cx="4507894" cy="28274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7" name="CXE Loss (single Layer neural network)"/>
            <p:cNvSpPr txBox="1"/>
            <p:nvPr/>
          </p:nvSpPr>
          <p:spPr>
            <a:xfrm>
              <a:off x="0" y="2903697"/>
              <a:ext cx="4507892" cy="4116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CXE Loss (single Layer neural network)</a:t>
              </a:r>
            </a:p>
          </p:txBody>
        </p:sp>
      </p:grpSp>
      <p:grpSp>
        <p:nvGrpSpPr>
          <p:cNvPr id="161" name="Image Gallery"/>
          <p:cNvGrpSpPr/>
          <p:nvPr/>
        </p:nvGrpSpPr>
        <p:grpSpPr>
          <a:xfrm>
            <a:off x="4747051" y="1171376"/>
            <a:ext cx="4422641" cy="3288569"/>
            <a:chOff x="0" y="0"/>
            <a:chExt cx="4422639" cy="3288567"/>
          </a:xfrm>
        </p:grpSpPr>
        <p:pic>
          <p:nvPicPr>
            <p:cNvPr id="159" name="Screen Shot 2022-05-01 at 2.08.45 AM.png" descr="Screen Shot 2022-05-01 at 2.08.45 AM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667" t="0" r="668" b="0"/>
            <a:stretch>
              <a:fillRect/>
            </a:stretch>
          </p:blipFill>
          <p:spPr>
            <a:xfrm>
              <a:off x="-1" y="-1"/>
              <a:ext cx="4422641" cy="28007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0" name="CXE Loss (Multi Layer neural network)"/>
            <p:cNvSpPr txBox="1"/>
            <p:nvPr/>
          </p:nvSpPr>
          <p:spPr>
            <a:xfrm>
              <a:off x="0" y="2876945"/>
              <a:ext cx="4422639" cy="4116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CXE Loss (Multi Layer neural network)</a:t>
              </a:r>
            </a:p>
          </p:txBody>
        </p:sp>
      </p:grpSp>
      <p:sp>
        <p:nvSpPr>
          <p:cNvPr id="162" name="Tensor Board Results"/>
          <p:cNvSpPr txBox="1"/>
          <p:nvPr/>
        </p:nvSpPr>
        <p:spPr>
          <a:xfrm>
            <a:off x="2166109" y="366452"/>
            <a:ext cx="4128876" cy="5357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1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Tensor Board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 Gallery" descr="Image Gallery"/>
          <p:cNvPicPr>
            <a:picLocks noChangeAspect="1"/>
          </p:cNvPicPr>
          <p:nvPr/>
        </p:nvPicPr>
        <p:blipFill>
          <a:blip r:embed="rId2">
            <a:extLst/>
          </a:blip>
          <a:srcRect l="249" t="0" r="248" b="0"/>
          <a:stretch>
            <a:fillRect/>
          </a:stretch>
        </p:blipFill>
        <p:spPr>
          <a:xfrm>
            <a:off x="882325" y="1160016"/>
            <a:ext cx="7951082" cy="3398382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Experimental Results"/>
          <p:cNvSpPr txBox="1"/>
          <p:nvPr/>
        </p:nvSpPr>
        <p:spPr>
          <a:xfrm>
            <a:off x="1587035" y="293299"/>
            <a:ext cx="5137396" cy="486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Experimental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multi_Roc.png" descr="multi_Roc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8042" y="965895"/>
            <a:ext cx="6351439" cy="3540894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Kaggle Submission for Multi Layer Neural Network Model"/>
          <p:cNvSpPr txBox="1"/>
          <p:nvPr/>
        </p:nvSpPr>
        <p:spPr>
          <a:xfrm>
            <a:off x="1178948" y="193805"/>
            <a:ext cx="6351440" cy="350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Kaggle Submission for Multi Layer Neural Network Model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Main">
  <a:themeElements>
    <a:clrScheme name="Main">
      <a:dk1>
        <a:srgbClr val="000000"/>
      </a:dk1>
      <a:lt1>
        <a:srgbClr val="660B13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Main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Ma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60B13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ain">
  <a:themeElements>
    <a:clrScheme name="Mai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Main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Ma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60B13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